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10234613" cy="7099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82FE002-D7F8-4ED0-A051-CF1C60D5967C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.mine" initials="y" lastIdx="0" clrIdx="0">
    <p:extLst>
      <p:ext uri="{19B8F6BF-5375-455C-9EA6-DF929625EA0E}">
        <p15:presenceInfo xmlns:p15="http://schemas.microsoft.com/office/powerpoint/2012/main" userId="y.mi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435883" cy="356393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796318" y="1"/>
            <a:ext cx="4435882" cy="356393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742908"/>
            <a:ext cx="4435883" cy="356393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796318" y="6742908"/>
            <a:ext cx="4435882" cy="356393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5000" cy="35619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797245" y="0"/>
            <a:ext cx="4435000" cy="35619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521075" y="887413"/>
            <a:ext cx="3192463" cy="2395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23462" y="3416539"/>
            <a:ext cx="8187690" cy="2795350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743105"/>
            <a:ext cx="4435000" cy="35619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797245" y="6743105"/>
            <a:ext cx="4435000" cy="35619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21075" y="887413"/>
            <a:ext cx="3192463" cy="239553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618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60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73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33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6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000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64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922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736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749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74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01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76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181997" y="3590966"/>
            <a:ext cx="2808516" cy="141210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ja-JP" altLang="en-US" sz="135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7354" y="3363203"/>
            <a:ext cx="8895806" cy="3544823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ja-JP" sz="1900" b="1" dirty="0">
                <a:latin typeface="Arial" charset="0"/>
                <a:ea typeface="ＭＳ Ｐゴシック" charset="-128"/>
              </a:rPr>
              <a:t>Enterprises, etc. with which there is a COI relationship to be disclosed pertaining to the topic presentation: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charset="0"/>
                <a:ea typeface="ＭＳ Ｐゴシック" charset="-128"/>
              </a:rPr>
              <a:t>(1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Employment/Leadership position/Advisory role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(2)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Stock ownership or options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charset="0"/>
                <a:ea typeface="ＭＳ Ｐゴシック" charset="-128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charset="0"/>
                <a:ea typeface="ＭＳ Ｐゴシック" charset="-128"/>
              </a:rPr>
              <a:t>(3)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Patent royalties/licensing fees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(4)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Honoraria (e.g. lecture fees)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(5)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Fees for promotional materials (e.g. manuscript fee)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(6) 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Research funding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(clinical trial, contract and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collaborative researches)</a:t>
            </a:r>
            <a:r>
              <a:rPr lang="ja-JP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endParaRPr lang="en-US" altLang="ja-JP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(7) 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Scholarship donation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XYZ Pharmaceuticals 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(8)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Donated fund laboratory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Yes</a:t>
            </a:r>
            <a:r>
              <a:rPr lang="ja-JP" altLang="en-US" sz="19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n-US" altLang="ja-JP" sz="19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(XYZ Pharmaceuticals)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(9)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(e.g. trips, travel, or gifts, which are not related to research)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No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altLang="ja-JP" sz="1350" b="1" dirty="0">
              <a:latin typeface="Arial" charset="0"/>
              <a:ea typeface="ＭＳ Ｐゴシック" charset="-128"/>
            </a:endParaRPr>
          </a:p>
        </p:txBody>
      </p:sp>
      <p:sp>
        <p:nvSpPr>
          <p:cNvPr id="11" name="正方形/長方形 5"/>
          <p:cNvSpPr>
            <a:spLocks noChangeArrowheads="1"/>
          </p:cNvSpPr>
          <p:nvPr/>
        </p:nvSpPr>
        <p:spPr bwMode="auto">
          <a:xfrm>
            <a:off x="6229350" y="3642652"/>
            <a:ext cx="2713810" cy="87960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“yes”,   leave the relevant item(s) and give the</a:t>
            </a:r>
          </a:p>
          <a:p>
            <a:pPr eaLnBrk="1" hangingPunct="1"/>
            <a:r>
              <a:rPr kumimoji="0" lang="en-US" altLang="ja-JP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name(s) of company / organization concerned. </a:t>
            </a:r>
          </a:p>
          <a:p>
            <a:pPr eaLnBrk="1" hangingPunct="1"/>
            <a:r>
              <a:rPr kumimoji="0" lang="en-US" altLang="ja-JP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 need to disclose the amounts. )</a:t>
            </a:r>
            <a:endParaRPr kumimoji="0" lang="ja-JP" alt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174391" y="154241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sz="135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Ｆｏｒｍ１</a:t>
            </a:r>
            <a:r>
              <a:rPr kumimoji="0" lang="en-US" altLang="ja-JP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</a:t>
            </a:r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Ａ</a:t>
            </a:r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85212" y="100498"/>
            <a:ext cx="7071088" cy="6424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altLang="ja-JP" sz="2400" b="1" dirty="0"/>
              <a:t>When there is financial relationship to be disclosed</a:t>
            </a:r>
          </a:p>
          <a:p>
            <a:pPr>
              <a:lnSpc>
                <a:spcPts val="2100"/>
              </a:lnSpc>
            </a:pPr>
            <a:r>
              <a:rPr lang="en-US" altLang="ja-JP" sz="2400" b="1" dirty="0"/>
              <a:t> </a:t>
            </a:r>
            <a:r>
              <a:rPr lang="en-US" altLang="ja-JP" sz="2400" b="1" u="sng" dirty="0"/>
              <a:t>(within the previous 3 years) </a:t>
            </a:r>
            <a:endParaRPr lang="en-US" altLang="ja-JP" sz="2400" b="1" dirty="0">
              <a:latin typeface="Arial" panose="020B0604020202020204" pitchFamily="34" charset="0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0" y="621261"/>
            <a:ext cx="9191353" cy="2644254"/>
            <a:chOff x="-26534" y="664134"/>
            <a:chExt cx="9191353" cy="2644254"/>
          </a:xfrm>
        </p:grpSpPr>
        <p:sp>
          <p:nvSpPr>
            <p:cNvPr id="14" name="Rectangle 2"/>
            <p:cNvSpPr txBox="1">
              <a:spLocks noChangeArrowheads="1"/>
            </p:cNvSpPr>
            <p:nvPr/>
          </p:nvSpPr>
          <p:spPr>
            <a:xfrm>
              <a:off x="-5713" y="2801872"/>
              <a:ext cx="9149713" cy="506516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grpSp>
          <p:nvGrpSpPr>
            <p:cNvPr id="3" name="グループ化 2"/>
            <p:cNvGrpSpPr/>
            <p:nvPr/>
          </p:nvGrpSpPr>
          <p:grpSpPr>
            <a:xfrm>
              <a:off x="-26534" y="664134"/>
              <a:ext cx="9191353" cy="2062648"/>
              <a:chOff x="0" y="794668"/>
              <a:chExt cx="9191353" cy="2062648"/>
            </a:xfrm>
          </p:grpSpPr>
          <p:sp>
            <p:nvSpPr>
              <p:cNvPr id="12" name="Rectangle 2"/>
              <p:cNvSpPr txBox="1">
                <a:spLocks noChangeArrowheads="1"/>
              </p:cNvSpPr>
              <p:nvPr/>
            </p:nvSpPr>
            <p:spPr>
              <a:xfrm>
                <a:off x="1250999" y="1162187"/>
                <a:ext cx="7739514" cy="1228258"/>
              </a:xfrm>
              <a:prstGeom prst="rect">
                <a:avLst/>
              </a:prstGeom>
              <a:noFill/>
              <a:ln>
                <a:noFill/>
                <a:miter lim="800000"/>
                <a:headEnd/>
                <a:tailEnd/>
              </a:ln>
            </p:spPr>
            <p:txBody>
              <a:bodyPr vert="horz" lIns="68580" tIns="34290" rIns="68580" bIns="34290" rtlCol="0" anchor="ctr">
                <a:normAutofit fontScale="750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altLang="ja-JP" sz="4900" b="1" dirty="0">
                    <a:latin typeface="Arial" panose="020B0604020202020204" pitchFamily="34" charset="0"/>
                  </a:rPr>
                  <a:t>Japanese Society of </a:t>
                </a:r>
                <a:r>
                  <a:rPr lang="en-US" altLang="ja-JP" sz="4900" b="1" dirty="0" err="1">
                    <a:latin typeface="Arial" panose="020B0604020202020204" pitchFamily="34" charset="0"/>
                  </a:rPr>
                  <a:t>Allergology</a:t>
                </a:r>
                <a:r>
                  <a:rPr lang="ja-JP" altLang="en-US" sz="4900" b="1" dirty="0">
                    <a:latin typeface="Arial" panose="020B0604020202020204" pitchFamily="34" charset="0"/>
                  </a:rPr>
                  <a:t> </a:t>
                </a:r>
                <a:br>
                  <a:rPr lang="ja-JP" altLang="en-US" sz="4900" b="1" dirty="0">
                    <a:latin typeface="Arial" panose="020B0604020202020204" pitchFamily="34" charset="0"/>
                  </a:rPr>
                </a:br>
                <a:r>
                  <a:rPr lang="en-US" altLang="ja-JP" sz="4900" b="1" dirty="0">
                    <a:latin typeface="Arial" panose="020B0604020202020204" pitchFamily="34" charset="0"/>
                  </a:rPr>
                  <a:t>COI Disclosure</a:t>
                </a:r>
              </a:p>
            </p:txBody>
          </p:sp>
          <p:sp>
            <p:nvSpPr>
              <p:cNvPr id="8" name="Rectangle 2"/>
              <p:cNvSpPr txBox="1">
                <a:spLocks noChangeArrowheads="1"/>
              </p:cNvSpPr>
              <p:nvPr/>
            </p:nvSpPr>
            <p:spPr>
              <a:xfrm>
                <a:off x="826265" y="2237750"/>
                <a:ext cx="8365088" cy="619566"/>
              </a:xfrm>
              <a:prstGeom prst="rect">
                <a:avLst/>
              </a:prstGeom>
              <a:noFill/>
              <a:ln>
                <a:noFill/>
                <a:miter lim="800000"/>
                <a:headEnd/>
                <a:tailEnd/>
              </a:ln>
            </p:spPr>
            <p:txBody>
              <a:bodyPr vert="horz" lIns="68580" tIns="34290" rIns="68580" bIns="34290" rtlCol="0" anchor="ctr">
                <a:normAutofit fontScale="775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altLang="ja-JP" sz="2700" b="1" i="1" dirty="0"/>
                  <a:t>Name of all presenters</a:t>
                </a:r>
                <a:r>
                  <a:rPr lang="ja-JP" altLang="en-US" sz="2700" b="1" i="1" dirty="0"/>
                  <a:t>：</a:t>
                </a:r>
                <a:r>
                  <a:rPr lang="en-US" altLang="ja-JP" sz="2700" b="1" i="1" dirty="0"/>
                  <a:t>Ichiro</a:t>
                </a:r>
                <a:r>
                  <a:rPr lang="ja-JP" altLang="en-US" sz="2700" b="1" i="1" dirty="0"/>
                  <a:t> </a:t>
                </a:r>
                <a:r>
                  <a:rPr lang="en-US" altLang="ja-JP" sz="2700" b="1" i="1" dirty="0"/>
                  <a:t>Tokyo, Jiro Kyoto, </a:t>
                </a:r>
                <a:r>
                  <a:rPr lang="ja-JP" altLang="en-US" sz="2700" b="1" i="1" dirty="0"/>
                  <a:t>◎</a:t>
                </a:r>
                <a:r>
                  <a:rPr lang="en-US" altLang="ja-JP" sz="2700" b="1" i="1" dirty="0" err="1"/>
                  <a:t>Sabro</a:t>
                </a:r>
                <a:r>
                  <a:rPr lang="en-US" altLang="ja-JP" sz="2700" b="1" i="1" dirty="0"/>
                  <a:t> Osaka </a:t>
                </a:r>
              </a:p>
              <a:p>
                <a:pPr algn="ctr"/>
                <a:r>
                  <a:rPr lang="en-US" altLang="ja-JP" sz="2700" b="1" i="1" dirty="0"/>
                  <a:t>                                                                                    (</a:t>
                </a:r>
                <a:r>
                  <a:rPr lang="ja-JP" altLang="en-US" sz="2700" b="1" i="1" dirty="0"/>
                  <a:t>◎ </a:t>
                </a:r>
                <a:r>
                  <a:rPr lang="en-US" altLang="ja-JP" sz="2700" b="1" i="1" dirty="0"/>
                  <a:t>Corresponding author)</a:t>
                </a:r>
                <a:endParaRPr lang="en-US" altLang="ja-JP" sz="2700" b="1" i="1" dirty="0"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3" name="Rectangle 2"/>
              <p:cNvSpPr txBox="1">
                <a:spLocks noChangeArrowheads="1"/>
              </p:cNvSpPr>
              <p:nvPr/>
            </p:nvSpPr>
            <p:spPr>
              <a:xfrm>
                <a:off x="0" y="794668"/>
                <a:ext cx="9149713" cy="475920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  <a:miter lim="800000"/>
                <a:headEnd/>
                <a:tailEnd/>
              </a:ln>
            </p:spPr>
            <p:txBody>
              <a:bodyPr vert="horz" lIns="91440" tIns="45720" rIns="91440" bIns="45720" rtlCol="0" anchor="ctr">
                <a:normAutofit fontScale="700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ja-JP" altLang="en-US" sz="48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    </a:t>
                </a:r>
                <a:endParaRPr lang="en-US" altLang="ja-JP" sz="2400" b="1" i="1" u="sng" dirty="0">
                  <a:solidFill>
                    <a:srgbClr val="FFFF1F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15" name="図 14" descr="C:\Users\y.mine\Desktop\ロゴ\ロゴblue_l - コピー.gif"/>
              <p:cNvPicPr/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03" y="1294322"/>
                <a:ext cx="1405398" cy="142451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2849152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783</TotalTime>
  <Words>224</Words>
  <Application>Microsoft Office PowerPoint</Application>
  <PresentationFormat>画面に合わせる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阿南　貴子</cp:lastModifiedBy>
  <cp:revision>58</cp:revision>
  <cp:lastPrinted>2016-02-29T06:43:51Z</cp:lastPrinted>
  <dcterms:created xsi:type="dcterms:W3CDTF">2015-03-14T19:59:31Z</dcterms:created>
  <dcterms:modified xsi:type="dcterms:W3CDTF">2021-08-25T03:27:52Z</dcterms:modified>
</cp:coreProperties>
</file>